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926638" cy="143557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BE45"/>
    <a:srgbClr val="4E61AD"/>
    <a:srgbClr val="893BC3"/>
    <a:srgbClr val="1BA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8971" autoAdjust="0"/>
  </p:normalViewPr>
  <p:slideViewPr>
    <p:cSldViewPr>
      <p:cViewPr varScale="1">
        <p:scale>
          <a:sx n="77" d="100"/>
          <a:sy n="77" d="100"/>
        </p:scale>
        <p:origin x="312" y="10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3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87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2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5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54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6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77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21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1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90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8F967-1E09-44AC-8ECC-06B7EC4762AA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C5E6-952F-42B8-AAF2-858002DBA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5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7" Type="http://schemas.openxmlformats.org/officeDocument/2006/relationships/image" Target="../media/image4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google.co.uk/url?sa=i&amp;rct=j&amp;q=&amp;esrc=s&amp;source=images&amp;cd=&amp;cad=rja&amp;uact=8&amp;ved=2ahUKEwiUjsSa0uDfAhVSaBoKHeuMCTwQjRx6BAgBEAU&amp;url=https://www.iconexperience.com/o_collection/icons/?icon%3Dplug2&amp;psig=AOvVaw0hyYnRlC45_XixEWvQiMCU&amp;ust=1547121300827210" TargetMode="External"/><Relationship Id="rId4" Type="http://schemas.openxmlformats.org/officeDocument/2006/relationships/hyperlink" Target="http://www.google.co.uk/url?sa=i&amp;rct=j&amp;q=&amp;esrc=s&amp;source=images&amp;cd=&amp;cad=rja&amp;uact=8&amp;ved=2ahUKEwiNytaP0uDfAhWPxIUKHWzYDncQjRx6BAgBEAU&amp;url=/url?sa%3Di%26rct%3Dj%26q%3D%26esrc%3Ds%26source%3Dimages%26cd%3D%26ved%3D%26url%3Dhttps://www.flaticon.com/free-icon/plug_31863%26psig%3DAOvVaw0hyYnRlC45_XixEWvQiMCU%26ust%3D1547121300827210&amp;psig=AOvVaw0hyYnRlC45_XixEWvQiMCU&amp;ust=15471213008272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4506" y="576064"/>
            <a:ext cx="3096344" cy="2928392"/>
          </a:xfrm>
          <a:prstGeom prst="rect">
            <a:avLst/>
          </a:prstGeom>
          <a:noFill/>
          <a:ln w="6350"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Mood boards are used as an absolute starting point for a project. </a:t>
            </a:r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Elements of a mood board include: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1)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3)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4)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5)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6) ________________________________________</a:t>
            </a:r>
          </a:p>
          <a:p>
            <a:endParaRPr lang="en-GB" sz="11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GB" sz="1100" b="1" dirty="0">
                <a:solidFill>
                  <a:srgbClr val="4E61AD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Remember a mood board is simply to gather ideas, not to plan out an actual design. Try not to let your mood board become too close to a visualisation diagram</a:t>
            </a:r>
          </a:p>
        </p:txBody>
      </p:sp>
      <p:sp>
        <p:nvSpPr>
          <p:cNvPr id="19" name="Freeform 18"/>
          <p:cNvSpPr/>
          <p:nvPr/>
        </p:nvSpPr>
        <p:spPr>
          <a:xfrm>
            <a:off x="64506" y="576064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4E61AD"/>
          </a:solidFill>
          <a:ln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Mood Boards</a:t>
            </a:r>
          </a:p>
        </p:txBody>
      </p:sp>
      <p:sp>
        <p:nvSpPr>
          <p:cNvPr id="20" name="Freeform 19"/>
          <p:cNvSpPr/>
          <p:nvPr/>
        </p:nvSpPr>
        <p:spPr>
          <a:xfrm>
            <a:off x="3232858" y="576064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6DBE45"/>
          </a:solidFill>
          <a:ln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Mind Maps</a:t>
            </a:r>
          </a:p>
        </p:txBody>
      </p:sp>
      <p:sp>
        <p:nvSpPr>
          <p:cNvPr id="21" name="Freeform 20"/>
          <p:cNvSpPr/>
          <p:nvPr/>
        </p:nvSpPr>
        <p:spPr>
          <a:xfrm>
            <a:off x="6427850" y="553917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1BAEE4"/>
          </a:solidFill>
          <a:ln>
            <a:solidFill>
              <a:srgbClr val="1B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Visualisation Diagrams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569562" y="565779"/>
            <a:ext cx="3096344" cy="2928392"/>
          </a:xfrm>
          <a:prstGeom prst="rect">
            <a:avLst/>
          </a:prstGeom>
          <a:noFill/>
          <a:ln w="6350"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Storyboards are used </a:t>
            </a:r>
            <a:b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to illustrate a sequence </a:t>
            </a:r>
            <a:b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of moving images to </a:t>
            </a:r>
            <a:b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plan a </a:t>
            </a:r>
            <a:r>
              <a:rPr lang="en-GB" sz="1100" dirty="0">
                <a:solidFill>
                  <a:srgbClr val="4E61AD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video/animation</a:t>
            </a: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b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It should flow like a</a:t>
            </a:r>
            <a:b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timeline</a:t>
            </a:r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 Label this </a:t>
            </a:r>
            <a:b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example to show</a:t>
            </a:r>
            <a:b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what is included</a:t>
            </a:r>
          </a:p>
          <a:p>
            <a:endParaRPr lang="en-GB" sz="11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6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05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9577837" y="566741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4E61AD"/>
          </a:solidFill>
          <a:ln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Story Boards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32858" y="565779"/>
            <a:ext cx="3096344" cy="2928392"/>
          </a:xfrm>
          <a:prstGeom prst="rect">
            <a:avLst/>
          </a:prstGeom>
          <a:noFill/>
          <a:ln w="6350"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 mind map is a way of organising thoughts and ideas. It is based around a central idea and ‘branches off’ into different aspects.</a:t>
            </a: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7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9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05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01210" y="553917"/>
            <a:ext cx="3096344" cy="2928392"/>
          </a:xfrm>
          <a:prstGeom prst="rect">
            <a:avLst/>
          </a:prstGeom>
          <a:noFill/>
          <a:ln w="6350">
            <a:solidFill>
              <a:srgbClr val="1B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9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Visualisation diagrams are an idealistic drawing or sketch of what the final product you are designing will look like. </a:t>
            </a:r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Elements of a Visualisation Diagram include: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1)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3)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4)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5)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6)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7) ________________________________________</a:t>
            </a:r>
          </a:p>
          <a:p>
            <a:endParaRPr lang="en-GB" sz="1000" dirty="0">
              <a:solidFill>
                <a:srgbClr val="4E61AD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GB" sz="1100" b="1" dirty="0">
                <a:solidFill>
                  <a:srgbClr val="4E61AD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Remember a visualisation diagram needs to look like the finished product. And you ned to annotate and explain everything!</a:t>
            </a:r>
          </a:p>
        </p:txBody>
      </p:sp>
      <p:sp>
        <p:nvSpPr>
          <p:cNvPr id="28" name="Freeform 27"/>
          <p:cNvSpPr/>
          <p:nvPr/>
        </p:nvSpPr>
        <p:spPr>
          <a:xfrm>
            <a:off x="64096" y="3574563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6DBE45"/>
          </a:solidFill>
          <a:ln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Shooting Scripts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096" y="3564278"/>
            <a:ext cx="3096344" cy="2928392"/>
          </a:xfrm>
          <a:prstGeom prst="rect">
            <a:avLst/>
          </a:prstGeom>
          <a:noFill/>
          <a:ln w="6350"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Scripts are a written document used to detail the actions of actors and equipment to be used to create a video or screenplay</a:t>
            </a:r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 A script should include: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1)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3)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4)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5) 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6) ________________________________________</a:t>
            </a:r>
          </a:p>
          <a:p>
            <a:endParaRPr lang="en-GB" sz="1100" dirty="0">
              <a:solidFill>
                <a:srgbClr val="4E61AD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GB" sz="1100" b="1" dirty="0">
                <a:solidFill>
                  <a:srgbClr val="4E61AD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Remember a script should ‘write out’ the final production, an actor should be able to pick up your script and know exactly what to do!</a:t>
            </a:r>
          </a:p>
        </p:txBody>
      </p:sp>
      <p:sp>
        <p:nvSpPr>
          <p:cNvPr id="30" name="Freeform 29"/>
          <p:cNvSpPr/>
          <p:nvPr/>
        </p:nvSpPr>
        <p:spPr>
          <a:xfrm>
            <a:off x="3259498" y="3576464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1BAEE4"/>
          </a:solidFill>
          <a:ln>
            <a:solidFill>
              <a:srgbClr val="1B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Client Requirements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32858" y="3576464"/>
            <a:ext cx="3096344" cy="2928392"/>
          </a:xfrm>
          <a:prstGeom prst="rect">
            <a:avLst/>
          </a:prstGeom>
          <a:noFill/>
          <a:ln w="6350">
            <a:solidFill>
              <a:srgbClr val="1B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purpose is to provide the media developer with outline information and any constraints for the project And give a clear statement of what is to be produced. </a:t>
            </a:r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Content of a client brief:</a:t>
            </a:r>
          </a:p>
          <a:p>
            <a:endParaRPr lang="en-GB" sz="11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5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05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b="1" dirty="0">
              <a:solidFill>
                <a:srgbClr val="6DBE45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01210" y="3573601"/>
            <a:ext cx="3096344" cy="2928392"/>
          </a:xfrm>
          <a:prstGeom prst="rect">
            <a:avLst/>
          </a:prstGeom>
          <a:noFill/>
          <a:ln w="6350"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6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 work/project plan is a structured list of tasks that need to be carried out in order to complete a project. The plan will outline time and date allocations, along with details about what needs to be completed.</a:t>
            </a:r>
          </a:p>
          <a:p>
            <a:endParaRPr lang="en-GB" sz="105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Gantt Chart: 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_________________________________________________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Contingency Time: 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_________________________________________________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Milestone: 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_________________________________________________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Deadlines: _____________________________________</a:t>
            </a:r>
          </a:p>
          <a:p>
            <a:r>
              <a:rPr lang="en-GB" sz="11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_________________________________________________</a:t>
            </a:r>
          </a:p>
        </p:txBody>
      </p:sp>
      <p:sp>
        <p:nvSpPr>
          <p:cNvPr id="33" name="Freeform 32"/>
          <p:cNvSpPr/>
          <p:nvPr/>
        </p:nvSpPr>
        <p:spPr>
          <a:xfrm>
            <a:off x="6409485" y="3574563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4E61AD"/>
          </a:solidFill>
          <a:ln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Planning</a:t>
            </a:r>
          </a:p>
        </p:txBody>
      </p:sp>
      <p:sp>
        <p:nvSpPr>
          <p:cNvPr id="34" name="Freeform 33"/>
          <p:cNvSpPr/>
          <p:nvPr/>
        </p:nvSpPr>
        <p:spPr>
          <a:xfrm>
            <a:off x="9569562" y="3574563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6DBE45"/>
          </a:solidFill>
          <a:ln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Research Methods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569562" y="3564278"/>
            <a:ext cx="3096344" cy="2928392"/>
          </a:xfrm>
          <a:prstGeom prst="rect">
            <a:avLst/>
          </a:prstGeom>
          <a:noFill/>
          <a:ln w="6350"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rgbClr val="4E61AD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Primary Sources </a:t>
            </a: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– The information is obtained first hand directly from the original source. </a:t>
            </a:r>
            <a:r>
              <a:rPr lang="en-GB" sz="1100" dirty="0">
                <a:solidFill>
                  <a:srgbClr val="4E61AD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Secondary Sources </a:t>
            </a: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– Information is obtained second hand, where somebody else has put their own interpretation on the information.</a:t>
            </a: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05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91146" y="6624736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1BAEE4"/>
          </a:solidFill>
          <a:ln>
            <a:solidFill>
              <a:srgbClr val="1B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Hardware &amp; Software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506" y="6624736"/>
            <a:ext cx="3096344" cy="2928392"/>
          </a:xfrm>
          <a:prstGeom prst="rect">
            <a:avLst/>
          </a:prstGeom>
          <a:noFill/>
          <a:ln w="6350">
            <a:solidFill>
              <a:srgbClr val="1B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Freeform 37"/>
          <p:cNvSpPr/>
          <p:nvPr/>
        </p:nvSpPr>
        <p:spPr>
          <a:xfrm>
            <a:off x="3259498" y="6624736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4E61AD"/>
          </a:solidFill>
          <a:ln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Health &amp; Safety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259498" y="6614451"/>
            <a:ext cx="3096344" cy="2928392"/>
          </a:xfrm>
          <a:prstGeom prst="rect">
            <a:avLst/>
          </a:prstGeom>
          <a:noFill/>
          <a:ln w="6350"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Risk Assessment</a:t>
            </a: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Location Recce</a:t>
            </a: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Safe Working Practices</a:t>
            </a: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1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GB" sz="1050" dirty="0"/>
          </a:p>
        </p:txBody>
      </p:sp>
      <p:sp>
        <p:nvSpPr>
          <p:cNvPr id="40" name="Rectangle 39"/>
          <p:cNvSpPr/>
          <p:nvPr/>
        </p:nvSpPr>
        <p:spPr>
          <a:xfrm>
            <a:off x="6403690" y="6623773"/>
            <a:ext cx="3096344" cy="2928392"/>
          </a:xfrm>
          <a:prstGeom prst="rect">
            <a:avLst/>
          </a:prstGeom>
          <a:noFill/>
          <a:ln w="6350"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6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GB" sz="1100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___________________</a:t>
            </a: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Protects content creators and their work from being stolen. In order to use this work, people must </a:t>
            </a:r>
            <a:r>
              <a:rPr lang="en-GB" sz="1100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____________________ </a:t>
            </a: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and be prepared to </a:t>
            </a:r>
            <a:r>
              <a:rPr lang="en-GB" sz="1100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_________________________.</a:t>
            </a: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A creator may issue a </a:t>
            </a:r>
            <a:r>
              <a:rPr lang="en-GB" sz="1100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____________________________</a:t>
            </a: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Licence so that you can use the work under special conditions. </a:t>
            </a:r>
          </a:p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Any data that is stored is automatically protected by the </a:t>
            </a:r>
            <a:r>
              <a:rPr lang="en-GB" sz="1100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______________________________</a:t>
            </a: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You must be given access to data about yourself this is enforced by the </a:t>
            </a:r>
            <a:r>
              <a:rPr lang="en-GB" sz="1100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________________ _______________________. </a:t>
            </a: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You must be careful not to mention others negatively when producing work, otherwise you could be conducting </a:t>
            </a:r>
            <a:r>
              <a:rPr lang="en-GB" sz="1100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________________________ </a:t>
            </a:r>
            <a:r>
              <a:rPr lang="en-GB" sz="11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against someone</a:t>
            </a:r>
          </a:p>
          <a:p>
            <a:endParaRPr lang="en-GB" sz="12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6411965" y="6624735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6DBE45"/>
          </a:solidFill>
          <a:ln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Legislation</a:t>
            </a:r>
          </a:p>
        </p:txBody>
      </p:sp>
      <p:sp>
        <p:nvSpPr>
          <p:cNvPr id="42" name="Freeform 41"/>
          <p:cNvSpPr/>
          <p:nvPr/>
        </p:nvSpPr>
        <p:spPr>
          <a:xfrm>
            <a:off x="9569562" y="6614451"/>
            <a:ext cx="2671010" cy="302897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1BAEE4"/>
          </a:solidFill>
          <a:ln>
            <a:solidFill>
              <a:srgbClr val="1B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File Formats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569562" y="6614451"/>
            <a:ext cx="3096344" cy="2928392"/>
          </a:xfrm>
          <a:prstGeom prst="rect">
            <a:avLst/>
          </a:prstGeom>
          <a:noFill/>
          <a:ln w="6350">
            <a:solidFill>
              <a:srgbClr val="1B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4168552" y="2207565"/>
            <a:ext cx="1080120" cy="308220"/>
          </a:xfrm>
          <a:prstGeom prst="ellipse">
            <a:avLst/>
          </a:prstGeom>
          <a:solidFill>
            <a:srgbClr val="6DBE45"/>
          </a:solidFill>
          <a:ln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Content</a:t>
            </a:r>
          </a:p>
        </p:txBody>
      </p:sp>
      <p:cxnSp>
        <p:nvCxnSpPr>
          <p:cNvPr id="7" name="Straight Arrow Connector 6"/>
          <p:cNvCxnSpPr>
            <a:stCxn id="3" idx="0"/>
          </p:cNvCxnSpPr>
          <p:nvPr/>
        </p:nvCxnSpPr>
        <p:spPr>
          <a:xfrm flipV="1">
            <a:off x="4708612" y="1992288"/>
            <a:ext cx="0" cy="215277"/>
          </a:xfrm>
          <a:prstGeom prst="straightConnector1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7"/>
          </p:cNvCxnSpPr>
          <p:nvPr/>
        </p:nvCxnSpPr>
        <p:spPr>
          <a:xfrm flipV="1">
            <a:off x="5090492" y="2090121"/>
            <a:ext cx="158180" cy="162582"/>
          </a:xfrm>
          <a:prstGeom prst="straightConnector1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48672" y="2361675"/>
            <a:ext cx="251552" cy="0"/>
          </a:xfrm>
          <a:prstGeom prst="straightConnector1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5"/>
          </p:cNvCxnSpPr>
          <p:nvPr/>
        </p:nvCxnSpPr>
        <p:spPr>
          <a:xfrm>
            <a:off x="5090492" y="2470647"/>
            <a:ext cx="158180" cy="169713"/>
          </a:xfrm>
          <a:prstGeom prst="straightConnector1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08612" y="2515785"/>
            <a:ext cx="0" cy="268591"/>
          </a:xfrm>
          <a:prstGeom prst="straightConnector1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" idx="3"/>
          </p:cNvCxnSpPr>
          <p:nvPr/>
        </p:nvCxnSpPr>
        <p:spPr>
          <a:xfrm flipH="1">
            <a:off x="4168552" y="2470647"/>
            <a:ext cx="158180" cy="179433"/>
          </a:xfrm>
          <a:prstGeom prst="straightConnector1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" idx="2"/>
          </p:cNvCxnSpPr>
          <p:nvPr/>
        </p:nvCxnSpPr>
        <p:spPr>
          <a:xfrm flipH="1">
            <a:off x="3952528" y="2361675"/>
            <a:ext cx="216024" cy="0"/>
          </a:xfrm>
          <a:prstGeom prst="straightConnector1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" idx="1"/>
          </p:cNvCxnSpPr>
          <p:nvPr/>
        </p:nvCxnSpPr>
        <p:spPr>
          <a:xfrm flipH="1" flipV="1">
            <a:off x="4168552" y="2101983"/>
            <a:ext cx="158180" cy="150720"/>
          </a:xfrm>
          <a:prstGeom prst="straightConnector1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77" t="285" r="1746" b="8283"/>
          <a:stretch/>
        </p:blipFill>
        <p:spPr>
          <a:xfrm>
            <a:off x="11140922" y="920222"/>
            <a:ext cx="1524574" cy="2562087"/>
          </a:xfrm>
          <a:prstGeom prst="rect">
            <a:avLst/>
          </a:prstGeom>
        </p:spPr>
      </p:pic>
      <p:cxnSp>
        <p:nvCxnSpPr>
          <p:cNvPr id="54" name="Curved Connector 53"/>
          <p:cNvCxnSpPr/>
          <p:nvPr/>
        </p:nvCxnSpPr>
        <p:spPr>
          <a:xfrm>
            <a:off x="10793288" y="2515785"/>
            <a:ext cx="432048" cy="124575"/>
          </a:xfrm>
          <a:prstGeom prst="curvedConnector3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/>
          <p:nvPr/>
        </p:nvCxnSpPr>
        <p:spPr>
          <a:xfrm>
            <a:off x="10793288" y="2712368"/>
            <a:ext cx="432048" cy="216024"/>
          </a:xfrm>
          <a:prstGeom prst="curvedConnector3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>
            <a:off x="10793288" y="2856384"/>
            <a:ext cx="432048" cy="216024"/>
          </a:xfrm>
          <a:prstGeom prst="curvedConnector3">
            <a:avLst>
              <a:gd name="adj1" fmla="val 50000"/>
            </a:avLst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90" idx="3"/>
          </p:cNvCxnSpPr>
          <p:nvPr/>
        </p:nvCxnSpPr>
        <p:spPr>
          <a:xfrm>
            <a:off x="10804604" y="3072408"/>
            <a:ext cx="420732" cy="72008"/>
          </a:xfrm>
          <a:prstGeom prst="curvedConnector3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91" idx="3"/>
          </p:cNvCxnSpPr>
          <p:nvPr/>
        </p:nvCxnSpPr>
        <p:spPr>
          <a:xfrm>
            <a:off x="10804604" y="3252428"/>
            <a:ext cx="420732" cy="36004"/>
          </a:xfrm>
          <a:prstGeom prst="curvedConnector3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92" idx="3"/>
          </p:cNvCxnSpPr>
          <p:nvPr/>
        </p:nvCxnSpPr>
        <p:spPr>
          <a:xfrm flipV="1">
            <a:off x="10804604" y="3414446"/>
            <a:ext cx="420732" cy="15019"/>
          </a:xfrm>
          <a:prstGeom prst="straightConnector1">
            <a:avLst/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/>
          <p:nvPr/>
        </p:nvCxnSpPr>
        <p:spPr>
          <a:xfrm rot="5400000" flipH="1" flipV="1">
            <a:off x="10428575" y="1492906"/>
            <a:ext cx="1233483" cy="504056"/>
          </a:xfrm>
          <a:prstGeom prst="curvedConnector3">
            <a:avLst>
              <a:gd name="adj1" fmla="val -259"/>
            </a:avLst>
          </a:prstGeom>
          <a:ln>
            <a:solidFill>
              <a:srgbClr val="6DBE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9641160" y="2278400"/>
            <a:ext cx="1152128" cy="145936"/>
          </a:xfrm>
          <a:prstGeom prst="rect">
            <a:avLst/>
          </a:prstGeom>
          <a:noFill/>
          <a:ln w="9525"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9641160" y="2442817"/>
            <a:ext cx="1152128" cy="145936"/>
          </a:xfrm>
          <a:prstGeom prst="rect">
            <a:avLst/>
          </a:prstGeom>
          <a:noFill/>
          <a:ln w="9525"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9652476" y="2630192"/>
            <a:ext cx="1152128" cy="145936"/>
          </a:xfrm>
          <a:prstGeom prst="rect">
            <a:avLst/>
          </a:prstGeom>
          <a:noFill/>
          <a:ln w="9525"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9652476" y="2818460"/>
            <a:ext cx="1152128" cy="145936"/>
          </a:xfrm>
          <a:prstGeom prst="rect">
            <a:avLst/>
          </a:prstGeom>
          <a:noFill/>
          <a:ln w="9525"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9652476" y="2999440"/>
            <a:ext cx="1152128" cy="145936"/>
          </a:xfrm>
          <a:prstGeom prst="rect">
            <a:avLst/>
          </a:prstGeom>
          <a:noFill/>
          <a:ln w="9525"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9652476" y="3179460"/>
            <a:ext cx="1152128" cy="145936"/>
          </a:xfrm>
          <a:prstGeom prst="rect">
            <a:avLst/>
          </a:prstGeom>
          <a:noFill/>
          <a:ln w="9525"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>
            <a:off x="9652476" y="3356497"/>
            <a:ext cx="1152128" cy="145936"/>
          </a:xfrm>
          <a:prstGeom prst="rect">
            <a:avLst/>
          </a:prstGeom>
          <a:noFill/>
          <a:ln w="9525"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894232"/>
              </p:ext>
            </p:extLst>
          </p:nvPr>
        </p:nvGraphicFramePr>
        <p:xfrm>
          <a:off x="3293794" y="4749904"/>
          <a:ext cx="2962989" cy="1706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62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6883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883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883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883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883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883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883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883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794906"/>
              </p:ext>
            </p:extLst>
          </p:nvPr>
        </p:nvGraphicFramePr>
        <p:xfrm>
          <a:off x="9577836" y="4800600"/>
          <a:ext cx="3087660" cy="172861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43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6DBE45"/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Primary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6DBE45"/>
                          </a:solidFill>
                          <a:latin typeface="Gisha" panose="020B0502040204020203" pitchFamily="34" charset="-79"/>
                          <a:cs typeface="Gisha" panose="020B0502040204020203" pitchFamily="34" charset="-79"/>
                        </a:rPr>
                        <a:t>Secondary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93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93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931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43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64096" y="6624736"/>
            <a:ext cx="3096344" cy="2927429"/>
          </a:xfrm>
          <a:prstGeom prst="line">
            <a:avLst/>
          </a:prstGeom>
          <a:ln w="19050">
            <a:solidFill>
              <a:srgbClr val="1B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9014257">
            <a:off x="809598" y="8137728"/>
            <a:ext cx="892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Hardware</a:t>
            </a:r>
          </a:p>
        </p:txBody>
      </p:sp>
      <p:sp>
        <p:nvSpPr>
          <p:cNvPr id="59" name="TextBox 58"/>
          <p:cNvSpPr txBox="1"/>
          <p:nvPr/>
        </p:nvSpPr>
        <p:spPr>
          <a:xfrm rot="19014257">
            <a:off x="1388400" y="7900741"/>
            <a:ext cx="835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6DBE45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Software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39750" y="9111956"/>
            <a:ext cx="25206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rgbClr val="4E61AD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Programs and apps used to produce documents and media products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3686" y="6917348"/>
            <a:ext cx="25206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4E61AD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Physical components used to control and receive outputs from computers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259498" y="6927634"/>
            <a:ext cx="3096344" cy="537262"/>
          </a:xfrm>
          <a:prstGeom prst="rect">
            <a:avLst/>
          </a:prstGeom>
          <a:noFill/>
          <a:ln w="9525"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3259498" y="7464896"/>
            <a:ext cx="3096344" cy="537262"/>
          </a:xfrm>
          <a:prstGeom prst="rect">
            <a:avLst/>
          </a:prstGeom>
          <a:noFill/>
          <a:ln w="9525"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582" y="8026455"/>
            <a:ext cx="1159620" cy="150118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5608712" y="8276227"/>
            <a:ext cx="504056" cy="12477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5" idx="3"/>
          </p:cNvCxnSpPr>
          <p:nvPr/>
        </p:nvCxnSpPr>
        <p:spPr>
          <a:xfrm flipV="1">
            <a:off x="5090492" y="8276230"/>
            <a:ext cx="490854" cy="95578"/>
          </a:xfrm>
          <a:prstGeom prst="straightConnector1">
            <a:avLst/>
          </a:prstGeom>
          <a:ln>
            <a:solidFill>
              <a:srgbClr val="4E61A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93" idx="3"/>
          </p:cNvCxnSpPr>
          <p:nvPr/>
        </p:nvCxnSpPr>
        <p:spPr>
          <a:xfrm flipV="1">
            <a:off x="5090492" y="8557322"/>
            <a:ext cx="243096" cy="125976"/>
          </a:xfrm>
          <a:prstGeom prst="straightConnector1">
            <a:avLst/>
          </a:prstGeom>
          <a:ln>
            <a:solidFill>
              <a:srgbClr val="4E61A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94" idx="3"/>
          </p:cNvCxnSpPr>
          <p:nvPr/>
        </p:nvCxnSpPr>
        <p:spPr>
          <a:xfrm>
            <a:off x="5090492" y="9016144"/>
            <a:ext cx="243096" cy="145189"/>
          </a:xfrm>
          <a:prstGeom prst="straightConnector1">
            <a:avLst/>
          </a:prstGeom>
          <a:ln>
            <a:solidFill>
              <a:srgbClr val="4E61A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utoShape 2" descr="Image result for plug icon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17475" y="-1798638"/>
            <a:ext cx="375285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plug icon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070" y="9161333"/>
            <a:ext cx="243190" cy="24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Arrow Connector 80"/>
          <p:cNvCxnSpPr>
            <a:stCxn id="95" idx="3"/>
            <a:endCxn id="1028" idx="1"/>
          </p:cNvCxnSpPr>
          <p:nvPr/>
        </p:nvCxnSpPr>
        <p:spPr>
          <a:xfrm flipV="1">
            <a:off x="5090492" y="9282928"/>
            <a:ext cx="979578" cy="73781"/>
          </a:xfrm>
          <a:prstGeom prst="straightConnector1">
            <a:avLst/>
          </a:prstGeom>
          <a:ln>
            <a:solidFill>
              <a:srgbClr val="4E61A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259498" y="8216219"/>
            <a:ext cx="1830994" cy="311177"/>
          </a:xfrm>
          <a:prstGeom prst="rect">
            <a:avLst/>
          </a:prstGeom>
          <a:noFill/>
          <a:ln w="9525"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/>
          <p:cNvSpPr/>
          <p:nvPr/>
        </p:nvSpPr>
        <p:spPr>
          <a:xfrm>
            <a:off x="3259498" y="8527396"/>
            <a:ext cx="1830994" cy="311804"/>
          </a:xfrm>
          <a:prstGeom prst="rect">
            <a:avLst/>
          </a:prstGeom>
          <a:noFill/>
          <a:ln w="9525"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>
            <a:off x="3259498" y="8839200"/>
            <a:ext cx="1830994" cy="353888"/>
          </a:xfrm>
          <a:prstGeom prst="rect">
            <a:avLst/>
          </a:prstGeom>
          <a:noFill/>
          <a:ln w="9525"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3259498" y="9193088"/>
            <a:ext cx="1830994" cy="327241"/>
          </a:xfrm>
          <a:prstGeom prst="rect">
            <a:avLst/>
          </a:prstGeom>
          <a:noFill/>
          <a:ln w="9525"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0280"/>
              </p:ext>
            </p:extLst>
          </p:nvPr>
        </p:nvGraphicFramePr>
        <p:xfrm>
          <a:off x="9569562" y="6927632"/>
          <a:ext cx="3095933" cy="259584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37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b="0" kern="1200" dirty="0">
                          <a:effectLst/>
                          <a:latin typeface="+mn-lt"/>
                          <a:cs typeface="Gisha" panose="020B0502040204020203" pitchFamily="34" charset="-79"/>
                        </a:rPr>
                        <a:t>A file to hold short clips to be watched on a mobile phone</a:t>
                      </a:r>
                      <a:endParaRPr lang="en-GB" sz="1100" b="0" dirty="0">
                        <a:effectLst/>
                        <a:latin typeface="+mn-lt"/>
                        <a:ea typeface="Calibri"/>
                        <a:cs typeface="Gisha" panose="020B0502040204020203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b="0" kern="1200" dirty="0">
                          <a:effectLst/>
                          <a:latin typeface="+mn-lt"/>
                          <a:cs typeface="Gisha" panose="020B0502040204020203" pitchFamily="34" charset="-79"/>
                        </a:rPr>
                        <a:t>An A3 poster design to be printed out in colour</a:t>
                      </a:r>
                      <a:endParaRPr lang="en-GB" sz="1100" b="0" dirty="0">
                        <a:effectLst/>
                        <a:latin typeface="+mn-lt"/>
                        <a:ea typeface="Calibri"/>
                        <a:cs typeface="Gisha" panose="020B0502040204020203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b="0" kern="1200" dirty="0">
                          <a:effectLst/>
                          <a:latin typeface="+mn-lt"/>
                          <a:cs typeface="Gisha" panose="020B0502040204020203" pitchFamily="34" charset="-79"/>
                        </a:rPr>
                        <a:t>A short animation movie</a:t>
                      </a:r>
                      <a:endParaRPr lang="en-GB" sz="1100" b="0" dirty="0">
                        <a:effectLst/>
                        <a:latin typeface="+mn-lt"/>
                        <a:ea typeface="Calibri"/>
                        <a:cs typeface="Gisha" panose="020B0502040204020203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b="0" kern="1200">
                          <a:effectLst/>
                          <a:latin typeface="+mn-lt"/>
                          <a:cs typeface="Gisha" panose="020B0502040204020203" pitchFamily="34" charset="-79"/>
                        </a:rPr>
                        <a:t>A full length film in HD</a:t>
                      </a:r>
                      <a:endParaRPr lang="en-GB" sz="1100" b="0">
                        <a:effectLst/>
                        <a:latin typeface="+mn-lt"/>
                        <a:ea typeface="Calibri"/>
                        <a:cs typeface="Gisha" panose="020B0502040204020203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b="0" kern="1200" dirty="0">
                          <a:effectLst/>
                          <a:latin typeface="+mn-lt"/>
                          <a:cs typeface="Gisha" panose="020B0502040204020203" pitchFamily="34" charset="-79"/>
                        </a:rPr>
                        <a:t>A document to be sent over the internet</a:t>
                      </a:r>
                      <a:endParaRPr lang="en-GB" sz="1100" b="0" dirty="0">
                        <a:effectLst/>
                        <a:latin typeface="+mn-lt"/>
                        <a:ea typeface="Calibri"/>
                        <a:cs typeface="Gisha" panose="020B0502040204020203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b="0" kern="1200" dirty="0">
                          <a:effectLst/>
                          <a:latin typeface="+mn-lt"/>
                          <a:cs typeface="Gisha" panose="020B0502040204020203" pitchFamily="34" charset="-79"/>
                        </a:rPr>
                        <a:t>An image to be displayed on a website</a:t>
                      </a:r>
                      <a:endParaRPr lang="en-GB" sz="1100" b="0" dirty="0">
                        <a:effectLst/>
                        <a:latin typeface="+mn-lt"/>
                        <a:ea typeface="Calibri"/>
                        <a:cs typeface="Gisha" panose="020B0502040204020203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b="0" kern="1200" dirty="0">
                          <a:effectLst/>
                          <a:latin typeface="+mn-lt"/>
                          <a:cs typeface="Gisha" panose="020B0502040204020203" pitchFamily="34" charset="-79"/>
                        </a:rPr>
                        <a:t>A video for editing using Microsoft software</a:t>
                      </a:r>
                      <a:endParaRPr lang="en-GB" sz="1100" b="0" dirty="0">
                        <a:effectLst/>
                        <a:latin typeface="+mn-lt"/>
                        <a:ea typeface="Calibri"/>
                        <a:cs typeface="Gisha" panose="020B0502040204020203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b="0" kern="1200">
                          <a:effectLst/>
                          <a:latin typeface="+mn-lt"/>
                          <a:cs typeface="Gisha" panose="020B0502040204020203" pitchFamily="34" charset="-79"/>
                        </a:rPr>
                        <a:t>Music to be stored on a mobile phone</a:t>
                      </a:r>
                      <a:endParaRPr lang="en-GB" sz="1100" b="0">
                        <a:effectLst/>
                        <a:latin typeface="+mn-lt"/>
                        <a:ea typeface="Calibri"/>
                        <a:cs typeface="Gisha" panose="020B0502040204020203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11955943" y="6672808"/>
            <a:ext cx="709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1BAEE4"/>
                </a:solidFill>
              </a:rPr>
              <a:t>Format</a:t>
            </a:r>
          </a:p>
        </p:txBody>
      </p:sp>
      <p:pic>
        <p:nvPicPr>
          <p:cNvPr id="11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3448" y="0"/>
            <a:ext cx="556027" cy="55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Freeform 47"/>
          <p:cNvSpPr/>
          <p:nvPr/>
        </p:nvSpPr>
        <p:spPr>
          <a:xfrm>
            <a:off x="-1" y="0"/>
            <a:ext cx="12310719" cy="441982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6DBE45"/>
          </a:solidFill>
          <a:ln>
            <a:solidFill>
              <a:srgbClr val="6DB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reeform 45"/>
          <p:cNvSpPr/>
          <p:nvPr/>
        </p:nvSpPr>
        <p:spPr>
          <a:xfrm>
            <a:off x="-1" y="0"/>
            <a:ext cx="10734655" cy="441981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1BAEE4"/>
          </a:solidFill>
          <a:ln>
            <a:solidFill>
              <a:srgbClr val="1B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0" y="0"/>
            <a:ext cx="9479207" cy="441982"/>
          </a:xfrm>
          <a:custGeom>
            <a:avLst/>
            <a:gdLst>
              <a:gd name="connsiteX0" fmla="*/ 0 w 2671010"/>
              <a:gd name="connsiteY0" fmla="*/ 0 h 312821"/>
              <a:gd name="connsiteX1" fmla="*/ 0 w 2671010"/>
              <a:gd name="connsiteY1" fmla="*/ 312821 h 312821"/>
              <a:gd name="connsiteX2" fmla="*/ 1828800 w 2671010"/>
              <a:gd name="connsiteY2" fmla="*/ 312821 h 312821"/>
              <a:gd name="connsiteX3" fmla="*/ 2671010 w 2671010"/>
              <a:gd name="connsiteY3" fmla="*/ 0 h 312821"/>
              <a:gd name="connsiteX4" fmla="*/ 0 w 2671010"/>
              <a:gd name="connsiteY4" fmla="*/ 0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10" h="312821">
                <a:moveTo>
                  <a:pt x="0" y="0"/>
                </a:moveTo>
                <a:lnTo>
                  <a:pt x="0" y="312821"/>
                </a:lnTo>
                <a:lnTo>
                  <a:pt x="1828800" y="312821"/>
                </a:lnTo>
                <a:lnTo>
                  <a:pt x="2671010" y="0"/>
                </a:lnTo>
                <a:lnTo>
                  <a:pt x="0" y="0"/>
                </a:lnTo>
                <a:close/>
              </a:path>
            </a:pathLst>
          </a:custGeom>
          <a:solidFill>
            <a:srgbClr val="4E61AD"/>
          </a:solidFill>
          <a:ln>
            <a:solidFill>
              <a:srgbClr val="4E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0" y="-23936"/>
            <a:ext cx="5500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GCSE iMedia – Blast Through Revision Session</a:t>
            </a:r>
          </a:p>
        </p:txBody>
      </p:sp>
      <p:sp>
        <p:nvSpPr>
          <p:cNvPr id="113" name="Oval 112"/>
          <p:cNvSpPr/>
          <p:nvPr/>
        </p:nvSpPr>
        <p:spPr>
          <a:xfrm>
            <a:off x="12161440" y="408112"/>
            <a:ext cx="96601" cy="96118"/>
          </a:xfrm>
          <a:prstGeom prst="ellipse">
            <a:avLst/>
          </a:prstGeom>
          <a:solidFill>
            <a:srgbClr val="6DBE45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12310717" y="328431"/>
            <a:ext cx="96601" cy="96118"/>
          </a:xfrm>
          <a:prstGeom prst="ellipse">
            <a:avLst/>
          </a:prstGeom>
          <a:solidFill>
            <a:srgbClr val="1BAEE4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12280863" y="469661"/>
            <a:ext cx="96601" cy="96118"/>
          </a:xfrm>
          <a:prstGeom prst="ellipse">
            <a:avLst/>
          </a:prstGeom>
          <a:solidFill>
            <a:srgbClr val="4E61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3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20100"/>
                                  </p:stCondLst>
                                  <p:childTnLst>
                                    <p:animMotion origin="layout" path="M -0.03108 -3.7037E-6 C -0.04236 0.00232 -0.05087 0.00649 -0.06129 0.01111 C -0.06528 0.01644 -0.06945 0.01991 -0.07483 0.02223 C -0.08091 0.02871 -0.08802 0.03426 -0.09358 0.04167 C -0.09549 0.04422 -0.09688 0.04746 -0.09879 0.05 C -0.10018 0.05486 -0.10261 0.05903 -0.104 0.06389 C -0.10504 0.06736 -0.10521 0.0713 -0.10608 0.075 C -0.10781 0.1007 -0.10521 0.14306 -0.09775 0.16806 C -0.09636 0.17963 -0.09549 0.19121 -0.09462 0.20278 C -0.09531 0.22084 -0.09531 0.24954 -0.10608 0.26389 C -0.10729 0.27037 -0.11111 0.2794 -0.11441 0.28473 C -0.11528 0.28611 -0.11667 0.28635 -0.11754 0.2875 C -0.11979 0.29005 -0.12222 0.2926 -0.12379 0.29584 C -0.12622 0.3007 -0.12795 0.30371 -0.13212 0.30556 C -0.13681 0.31019 -0.14011 0.31551 -0.14566 0.31806 C -0.1467 0.31991 -0.1474 0.32223 -0.14879 0.32361 C -0.14896 0.32385 -0.16025 0.3301 -0.16129 0.33056 C -0.16736 0.34144 -0.16077 0.33172 -0.16962 0.33889 C -0.18316 0.35 -0.17327 0.34514 -0.18108 0.34861 C -0.1849 0.35371 -0.18941 0.36019 -0.19462 0.3625 C -0.1974 0.36621 -0.20018 0.36991 -0.20295 0.37361 C -0.20643 0.37824 -0.21129 0.38079 -0.21441 0.38611 C -0.21823 0.3926 -0.21945 0.39977 -0.22379 0.40556 C -0.22535 0.41204 -0.22639 0.41852 -0.22795 0.425 C -0.22986 0.44445 -0.22934 0.47153 -0.22066 0.48889 C -0.21823 0.50162 -0.2217 0.48843 -0.2165 0.49723 C -0.2158 0.49838 -0.21545 0.50139 -0.21545 0.50162 L -0.19775 0.51945 " pathEditMode="relative" rAng="0" ptsTypes="ffffffffffffffffffffffffffAA">
                                      <p:cBhvr>
                                        <p:cTn id="6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" y="259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animMotion origin="layout" path="M -0.03108 1.11111E-6 C -0.0408 -0.00324 -0.04913 -0.00695 -0.0592 -0.00833 C -0.07743 -0.00764 -0.09219 -0.00787 -0.1092 -0.00417 C -0.11771 0.00046 -0.1125 -0.00185 -0.12483 0.00139 C -0.12656 0.00185 -0.13003 0.00278 -0.13003 0.00301 C -0.13663 0.00717 -0.14496 0.01227 -0.15191 0.01528 C -0.15521 0.01967 -0.16146 0.02546 -0.16441 0.03055 C -0.1717 0.04305 -0.17587 0.05833 -0.18108 0.07222 C -0.18177 0.07685 -0.18246 0.08148 -0.18316 0.08611 C -0.18351 0.08842 -0.1842 0.09305 -0.1842 0.09329 C -0.18368 0.11134 -0.18403 0.12407 -0.18003 0.14028 C -0.17969 0.14444 -0.17899 0.14861 -0.17899 0.15278 C -0.17899 0.16435 -0.17917 0.17592 -0.18003 0.1875 C -0.18108 0.20092 -0.18767 0.20486 -0.19358 0.21389 C -0.19757 0.22014 -0.20104 0.225 -0.20712 0.22778 C -0.21042 0.23102 -0.21493 0.23495 -0.21858 0.2375 C -0.22448 0.24143 -0.22205 0.23565 -0.22899 0.24167 C -0.23403 0.24606 -0.2309 0.24398 -0.23837 0.24722 C -0.24219 0.24884 -0.24601 0.25347 -0.24983 0.25555 C -0.25434 0.2581 -0.25972 0.26042 -0.26441 0.2625 C -0.26771 0.2669 -0.27101 0.27014 -0.27483 0.27361 C -0.27743 0.27893 -0.28142 0.28102 -0.2842 0.28611 C -0.28854 0.29398 -0.28958 0.3044 -0.29358 0.3125 C -0.29635 0.33472 -0.29236 0.35764 -0.28837 0.37917 C -0.28871 0.39167 -0.28576 0.40579 -0.29045 0.41667 C -0.29427 0.42546 -0.30069 0.4331 -0.30608 0.44028 C -0.3158 0.45324 -0.32465 0.47222 -0.33733 0.48055 C -0.3401 0.48611 -0.34219 0.48866 -0.3467 0.49167 C -0.35035 0.49954 -0.35226 0.49907 -0.35608 0.50555 C -0.36267 0.51667 -0.35729 0.51134 -0.36337 0.51667 C -0.36719 0.5243 -0.37274 0.53495 -0.37274 0.54444 " pathEditMode="relative" rAng="0" ptsTypes="ffffffffffffffffffffffffffffffA">
                                      <p:cBhvr>
                                        <p:cTn id="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83" y="2680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22100"/>
                                  </p:stCondLst>
                                  <p:childTnLst>
                                    <p:animMotion origin="layout" path="M -0.03107 0 C -0.03802 0.00046 -0.04496 0.00069 -0.05191 0.00139 C -0.05694 0.00185 -0.06649 0.00556 -0.06649 0.00579 C -0.07257 0.01088 -0.07708 0.01343 -0.0842 0.01528 C -0.0934 0.02755 -0.08003 0.01134 -0.09253 0.02083 C -0.09705 0.02431 -0.10069 0.0294 -0.10503 0.03333 C -0.10677 0.04005 -0.10972 0.04375 -0.11337 0.04861 C -0.11632 0.05856 -0.11441 0.05347 -0.11962 0.06389 C -0.12222 0.06921 -0.12274 0.0787 -0.12378 0.08472 C -0.12326 0.10208 -0.12621 0.11829 -0.11857 0.13194 C -0.11632 0.14097 -0.11458 0.15116 -0.11128 0.15972 C -0.10659 0.17199 -0.11198 0.15324 -0.10712 0.17083 C -0.10503 0.1787 -0.10382 0.18657 -0.10191 0.19444 C -0.09913 0.22801 -0.09861 0.25509 -0.11753 0.27778 C -0.12413 0.28565 -0.1276 0.29167 -0.13628 0.29444 C -0.13906 0.29676 -0.14166 0.29954 -0.14462 0.30139 C -0.14896 0.30417 -0.15399 0.30532 -0.15816 0.30833 C -0.16041 0.30995 -0.16198 0.31273 -0.16441 0.31389 C -0.16649 0.31481 -0.17066 0.31667 -0.17066 0.3169 C -0.17552 0.32315 -0.18385 0.32824 -0.19045 0.33056 C -0.19409 0.33542 -0.20816 0.34306 -0.21337 0.34444 C -0.22378 0.35139 -0.23472 0.35903 -0.24566 0.36389 C -0.2467 0.36528 -0.24757 0.3669 -0.24878 0.36806 C -0.25069 0.37014 -0.25503 0.37361 -0.25503 0.37384 C -0.25642 0.37917 -0.26337 0.3875 -0.26337 0.38773 C -0.26632 0.39907 -0.26146 0.38079 -0.26857 0.4 C -0.27222 0.40949 -0.27587 0.41852 -0.28003 0.42778 C -0.28194 0.43819 -0.28403 0.44769 -0.28524 0.45833 C -0.28472 0.46713 -0.28489 0.47731 -0.28316 0.48611 C -0.28125 0.4956 -0.2783 0.5044 -0.27691 0.51389 C -0.27569 0.53056 -0.27691 0.5456 -0.27691 0.5625 " pathEditMode="relative" rAng="0" ptsTypes="ffffffffffffffffffffffffffffffA">
                                      <p:cBhvr>
                                        <p:cTn id="1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2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598</Words>
  <Application>Microsoft Office PowerPoint</Application>
  <PresentationFormat>A3 Paper (297x420 mm)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BrowalliaUPC</vt:lpstr>
      <vt:lpstr>Calibri</vt:lpstr>
      <vt:lpstr>Gisha</vt:lpstr>
      <vt:lpstr>Office Theme</vt:lpstr>
      <vt:lpstr>PowerPoint Presentation</vt:lpstr>
    </vt:vector>
  </TitlesOfParts>
  <Company>Ridgewood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Unsworth</dc:creator>
  <cp:lastModifiedBy>Mr S Kearns</cp:lastModifiedBy>
  <cp:revision>25</cp:revision>
  <cp:lastPrinted>2019-01-10T08:24:02Z</cp:lastPrinted>
  <dcterms:created xsi:type="dcterms:W3CDTF">2019-01-07T14:26:13Z</dcterms:created>
  <dcterms:modified xsi:type="dcterms:W3CDTF">2019-05-19T16:49:03Z</dcterms:modified>
</cp:coreProperties>
</file>